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35" r:id="rId5"/>
    <p:sldId id="336" r:id="rId6"/>
    <p:sldId id="337" r:id="rId7"/>
    <p:sldId id="339" r:id="rId8"/>
    <p:sldId id="349" r:id="rId9"/>
    <p:sldId id="348" r:id="rId10"/>
    <p:sldId id="350" r:id="rId11"/>
    <p:sldId id="351" r:id="rId12"/>
    <p:sldId id="352" r:id="rId13"/>
    <p:sldId id="353" r:id="rId14"/>
    <p:sldId id="354" r:id="rId15"/>
    <p:sldId id="355" r:id="rId16"/>
    <p:sldId id="356" r:id="rId17"/>
    <p:sldId id="357" r:id="rId18"/>
    <p:sldId id="359" r:id="rId19"/>
    <p:sldId id="358" r:id="rId20"/>
    <p:sldId id="34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1F"/>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94" autoAdjust="0"/>
  </p:normalViewPr>
  <p:slideViewPr>
    <p:cSldViewPr snapToGrid="0">
      <p:cViewPr>
        <p:scale>
          <a:sx n="104" d="100"/>
          <a:sy n="104" d="100"/>
        </p:scale>
        <p:origin x="816" y="210"/>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486DFD-C7B3-46C2-9179-711A6286388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2002850-B251-418E-8A9A-48285A0DE849}">
      <dgm:prSet/>
      <dgm:spPr>
        <a:solidFill>
          <a:schemeClr val="tx2">
            <a:lumMod val="75000"/>
            <a:lumOff val="25000"/>
          </a:schemeClr>
        </a:solidFill>
      </dgm:spPr>
      <dgm:t>
        <a:bodyPr/>
        <a:lstStyle/>
        <a:p>
          <a:r>
            <a:rPr lang="en-US" dirty="0"/>
            <a:t>Gujarati is the local language and the mother tongue of the people in Gujarat.</a:t>
          </a:r>
        </a:p>
      </dgm:t>
    </dgm:pt>
    <dgm:pt modelId="{20B175AE-2DE3-4C22-9EDA-CDB28A78598E}" type="parTrans" cxnId="{8DBB5DA5-FCDC-4E4C-BD6A-77324FB8919A}">
      <dgm:prSet/>
      <dgm:spPr/>
      <dgm:t>
        <a:bodyPr/>
        <a:lstStyle/>
        <a:p>
          <a:endParaRPr lang="en-US"/>
        </a:p>
      </dgm:t>
    </dgm:pt>
    <dgm:pt modelId="{C72010BB-CB30-43A9-A5C6-ADB56269AD4F}" type="sibTrans" cxnId="{8DBB5DA5-FCDC-4E4C-BD6A-77324FB8919A}">
      <dgm:prSet/>
      <dgm:spPr/>
      <dgm:t>
        <a:bodyPr/>
        <a:lstStyle/>
        <a:p>
          <a:endParaRPr lang="en-US"/>
        </a:p>
      </dgm:t>
    </dgm:pt>
    <dgm:pt modelId="{31D139B9-8AC9-4F68-B715-3C489B74BE7D}">
      <dgm:prSet/>
      <dgm:spPr/>
      <dgm:t>
        <a:bodyPr/>
        <a:lstStyle/>
        <a:p>
          <a:r>
            <a:rPr lang="en-US"/>
            <a:t>Gujarati is spoken globally wherever Gujaratis reside.</a:t>
          </a:r>
        </a:p>
      </dgm:t>
    </dgm:pt>
    <dgm:pt modelId="{3DE24CC9-3790-42A4-9175-226A42D770A0}" type="parTrans" cxnId="{A3247A3C-8A9E-4887-953F-3606B911FD1A}">
      <dgm:prSet/>
      <dgm:spPr/>
      <dgm:t>
        <a:bodyPr/>
        <a:lstStyle/>
        <a:p>
          <a:endParaRPr lang="en-US"/>
        </a:p>
      </dgm:t>
    </dgm:pt>
    <dgm:pt modelId="{00E7A6B0-1EA5-4486-854A-47CFA56A8947}" type="sibTrans" cxnId="{A3247A3C-8A9E-4887-953F-3606B911FD1A}">
      <dgm:prSet/>
      <dgm:spPr/>
      <dgm:t>
        <a:bodyPr/>
        <a:lstStyle/>
        <a:p>
          <a:endParaRPr lang="en-US"/>
        </a:p>
      </dgm:t>
    </dgm:pt>
    <dgm:pt modelId="{F64D941D-0019-4766-AC43-6EE558A64528}">
      <dgm:prSet/>
      <dgm:spPr>
        <a:solidFill>
          <a:schemeClr val="accent4"/>
        </a:solidFill>
      </dgm:spPr>
      <dgm:t>
        <a:bodyPr/>
        <a:lstStyle/>
        <a:p>
          <a:r>
            <a:rPr lang="en-US" dirty="0"/>
            <a:t>Other regional languages spoken in Gujarat include Surti, </a:t>
          </a:r>
          <a:r>
            <a:rPr lang="en-US" dirty="0" err="1"/>
            <a:t>Charotari</a:t>
          </a:r>
          <a:r>
            <a:rPr lang="en-US" dirty="0"/>
            <a:t>, </a:t>
          </a:r>
          <a:r>
            <a:rPr lang="en-US" dirty="0" err="1"/>
            <a:t>Kathiawai</a:t>
          </a:r>
          <a:r>
            <a:rPr lang="en-US" dirty="0"/>
            <a:t>, and Kutchi.</a:t>
          </a:r>
        </a:p>
      </dgm:t>
    </dgm:pt>
    <dgm:pt modelId="{54AD5306-9CD4-4E10-B422-EB9EB7C9911F}" type="parTrans" cxnId="{747B088F-2EB2-4601-A528-F4B3EE61C931}">
      <dgm:prSet/>
      <dgm:spPr/>
      <dgm:t>
        <a:bodyPr/>
        <a:lstStyle/>
        <a:p>
          <a:endParaRPr lang="en-US"/>
        </a:p>
      </dgm:t>
    </dgm:pt>
    <dgm:pt modelId="{B58D4A74-C45A-47CE-AD7A-5B505F5B38FC}" type="sibTrans" cxnId="{747B088F-2EB2-4601-A528-F4B3EE61C931}">
      <dgm:prSet/>
      <dgm:spPr/>
      <dgm:t>
        <a:bodyPr/>
        <a:lstStyle/>
        <a:p>
          <a:endParaRPr lang="en-US"/>
        </a:p>
      </dgm:t>
    </dgm:pt>
    <dgm:pt modelId="{59138869-F5EC-41D2-A001-5B2A6304DD91}">
      <dgm:prSet/>
      <dgm:spPr>
        <a:solidFill>
          <a:schemeClr val="bg2">
            <a:lumMod val="50000"/>
          </a:schemeClr>
        </a:solidFill>
      </dgm:spPr>
      <dgm:t>
        <a:bodyPr/>
        <a:lstStyle/>
        <a:p>
          <a:r>
            <a:rPr lang="en-US" dirty="0"/>
            <a:t>In addition to these, other Indian languages like Marathi, Sindhi, and Punjabi are also spoken in various regions of Gujarat.</a:t>
          </a:r>
        </a:p>
      </dgm:t>
    </dgm:pt>
    <dgm:pt modelId="{21C44D11-9369-4C35-ADD6-D758143C8E67}" type="parTrans" cxnId="{AD581E01-238F-4822-9BB4-E97E2458EEA6}">
      <dgm:prSet/>
      <dgm:spPr/>
      <dgm:t>
        <a:bodyPr/>
        <a:lstStyle/>
        <a:p>
          <a:endParaRPr lang="en-US"/>
        </a:p>
      </dgm:t>
    </dgm:pt>
    <dgm:pt modelId="{D7215D98-7D1E-4AD8-836D-864C5DB0B14C}" type="sibTrans" cxnId="{AD581E01-238F-4822-9BB4-E97E2458EEA6}">
      <dgm:prSet/>
      <dgm:spPr/>
      <dgm:t>
        <a:bodyPr/>
        <a:lstStyle/>
        <a:p>
          <a:endParaRPr lang="en-US"/>
        </a:p>
      </dgm:t>
    </dgm:pt>
    <dgm:pt modelId="{B2D776C6-CD4F-4311-B243-A8F6A724AFC0}" type="pres">
      <dgm:prSet presAssocID="{F4486DFD-C7B3-46C2-9179-711A62863880}" presName="linear" presStyleCnt="0">
        <dgm:presLayoutVars>
          <dgm:animLvl val="lvl"/>
          <dgm:resizeHandles val="exact"/>
        </dgm:presLayoutVars>
      </dgm:prSet>
      <dgm:spPr/>
    </dgm:pt>
    <dgm:pt modelId="{47FDA9D2-802C-44FB-952B-EF3C6AFB8A56}" type="pres">
      <dgm:prSet presAssocID="{12002850-B251-418E-8A9A-48285A0DE849}" presName="parentText" presStyleLbl="node1" presStyleIdx="0" presStyleCnt="4">
        <dgm:presLayoutVars>
          <dgm:chMax val="0"/>
          <dgm:bulletEnabled val="1"/>
        </dgm:presLayoutVars>
      </dgm:prSet>
      <dgm:spPr/>
    </dgm:pt>
    <dgm:pt modelId="{8043C1A2-CDC3-475F-AAD0-03C7ABE37188}" type="pres">
      <dgm:prSet presAssocID="{C72010BB-CB30-43A9-A5C6-ADB56269AD4F}" presName="spacer" presStyleCnt="0"/>
      <dgm:spPr/>
    </dgm:pt>
    <dgm:pt modelId="{48FD989F-A6F2-4C73-A875-B4B68C5F08C6}" type="pres">
      <dgm:prSet presAssocID="{31D139B9-8AC9-4F68-B715-3C489B74BE7D}" presName="parentText" presStyleLbl="node1" presStyleIdx="1" presStyleCnt="4">
        <dgm:presLayoutVars>
          <dgm:chMax val="0"/>
          <dgm:bulletEnabled val="1"/>
        </dgm:presLayoutVars>
      </dgm:prSet>
      <dgm:spPr/>
    </dgm:pt>
    <dgm:pt modelId="{7586EB19-990E-4FAD-B3F1-6D8C7FEBA10B}" type="pres">
      <dgm:prSet presAssocID="{00E7A6B0-1EA5-4486-854A-47CFA56A8947}" presName="spacer" presStyleCnt="0"/>
      <dgm:spPr/>
    </dgm:pt>
    <dgm:pt modelId="{31ACD04E-5ED5-4CAC-A37B-E2AC5018DCE3}" type="pres">
      <dgm:prSet presAssocID="{F64D941D-0019-4766-AC43-6EE558A64528}" presName="parentText" presStyleLbl="node1" presStyleIdx="2" presStyleCnt="4">
        <dgm:presLayoutVars>
          <dgm:chMax val="0"/>
          <dgm:bulletEnabled val="1"/>
        </dgm:presLayoutVars>
      </dgm:prSet>
      <dgm:spPr/>
    </dgm:pt>
    <dgm:pt modelId="{CA16843A-4D2B-4FF6-8ED7-AAA0FD0E64F3}" type="pres">
      <dgm:prSet presAssocID="{B58D4A74-C45A-47CE-AD7A-5B505F5B38FC}" presName="spacer" presStyleCnt="0"/>
      <dgm:spPr/>
    </dgm:pt>
    <dgm:pt modelId="{21661890-682C-4B12-94C0-A9F1BD226FE5}" type="pres">
      <dgm:prSet presAssocID="{59138869-F5EC-41D2-A001-5B2A6304DD91}" presName="parentText" presStyleLbl="node1" presStyleIdx="3" presStyleCnt="4">
        <dgm:presLayoutVars>
          <dgm:chMax val="0"/>
          <dgm:bulletEnabled val="1"/>
        </dgm:presLayoutVars>
      </dgm:prSet>
      <dgm:spPr/>
    </dgm:pt>
  </dgm:ptLst>
  <dgm:cxnLst>
    <dgm:cxn modelId="{AD581E01-238F-4822-9BB4-E97E2458EEA6}" srcId="{F4486DFD-C7B3-46C2-9179-711A62863880}" destId="{59138869-F5EC-41D2-A001-5B2A6304DD91}" srcOrd="3" destOrd="0" parTransId="{21C44D11-9369-4C35-ADD6-D758143C8E67}" sibTransId="{D7215D98-7D1E-4AD8-836D-864C5DB0B14C}"/>
    <dgm:cxn modelId="{F434F436-6412-4BD0-A6F7-5F10780072E6}" type="presOf" srcId="{31D139B9-8AC9-4F68-B715-3C489B74BE7D}" destId="{48FD989F-A6F2-4C73-A875-B4B68C5F08C6}" srcOrd="0" destOrd="0" presId="urn:microsoft.com/office/officeart/2005/8/layout/vList2"/>
    <dgm:cxn modelId="{75EB7338-CB6A-461E-B620-C6643C6C2D20}" type="presOf" srcId="{F64D941D-0019-4766-AC43-6EE558A64528}" destId="{31ACD04E-5ED5-4CAC-A37B-E2AC5018DCE3}" srcOrd="0" destOrd="0" presId="urn:microsoft.com/office/officeart/2005/8/layout/vList2"/>
    <dgm:cxn modelId="{A3247A3C-8A9E-4887-953F-3606B911FD1A}" srcId="{F4486DFD-C7B3-46C2-9179-711A62863880}" destId="{31D139B9-8AC9-4F68-B715-3C489B74BE7D}" srcOrd="1" destOrd="0" parTransId="{3DE24CC9-3790-42A4-9175-226A42D770A0}" sibTransId="{00E7A6B0-1EA5-4486-854A-47CFA56A8947}"/>
    <dgm:cxn modelId="{98E93E66-FD27-42C1-81B2-391CD71ED959}" type="presOf" srcId="{59138869-F5EC-41D2-A001-5B2A6304DD91}" destId="{21661890-682C-4B12-94C0-A9F1BD226FE5}" srcOrd="0" destOrd="0" presId="urn:microsoft.com/office/officeart/2005/8/layout/vList2"/>
    <dgm:cxn modelId="{747B088F-2EB2-4601-A528-F4B3EE61C931}" srcId="{F4486DFD-C7B3-46C2-9179-711A62863880}" destId="{F64D941D-0019-4766-AC43-6EE558A64528}" srcOrd="2" destOrd="0" parTransId="{54AD5306-9CD4-4E10-B422-EB9EB7C9911F}" sibTransId="{B58D4A74-C45A-47CE-AD7A-5B505F5B38FC}"/>
    <dgm:cxn modelId="{8DBB5DA5-FCDC-4E4C-BD6A-77324FB8919A}" srcId="{F4486DFD-C7B3-46C2-9179-711A62863880}" destId="{12002850-B251-418E-8A9A-48285A0DE849}" srcOrd="0" destOrd="0" parTransId="{20B175AE-2DE3-4C22-9EDA-CDB28A78598E}" sibTransId="{C72010BB-CB30-43A9-A5C6-ADB56269AD4F}"/>
    <dgm:cxn modelId="{786EC5BB-8062-4D52-B031-D891F9E08F64}" type="presOf" srcId="{12002850-B251-418E-8A9A-48285A0DE849}" destId="{47FDA9D2-802C-44FB-952B-EF3C6AFB8A56}" srcOrd="0" destOrd="0" presId="urn:microsoft.com/office/officeart/2005/8/layout/vList2"/>
    <dgm:cxn modelId="{BBEF81F1-0F37-4550-893B-32865A9CEC7A}" type="presOf" srcId="{F4486DFD-C7B3-46C2-9179-711A62863880}" destId="{B2D776C6-CD4F-4311-B243-A8F6A724AFC0}" srcOrd="0" destOrd="0" presId="urn:microsoft.com/office/officeart/2005/8/layout/vList2"/>
    <dgm:cxn modelId="{F03C2658-1F59-4FED-BCAB-A718976F9091}" type="presParOf" srcId="{B2D776C6-CD4F-4311-B243-A8F6A724AFC0}" destId="{47FDA9D2-802C-44FB-952B-EF3C6AFB8A56}" srcOrd="0" destOrd="0" presId="urn:microsoft.com/office/officeart/2005/8/layout/vList2"/>
    <dgm:cxn modelId="{DE523A2D-8A1C-4838-A0C9-5AA6641253E9}" type="presParOf" srcId="{B2D776C6-CD4F-4311-B243-A8F6A724AFC0}" destId="{8043C1A2-CDC3-475F-AAD0-03C7ABE37188}" srcOrd="1" destOrd="0" presId="urn:microsoft.com/office/officeart/2005/8/layout/vList2"/>
    <dgm:cxn modelId="{FAAE4968-5346-4259-88D7-3E28D75B5E22}" type="presParOf" srcId="{B2D776C6-CD4F-4311-B243-A8F6A724AFC0}" destId="{48FD989F-A6F2-4C73-A875-B4B68C5F08C6}" srcOrd="2" destOrd="0" presId="urn:microsoft.com/office/officeart/2005/8/layout/vList2"/>
    <dgm:cxn modelId="{3740D9EC-B5EA-49FD-933F-367379F7D1BC}" type="presParOf" srcId="{B2D776C6-CD4F-4311-B243-A8F6A724AFC0}" destId="{7586EB19-990E-4FAD-B3F1-6D8C7FEBA10B}" srcOrd="3" destOrd="0" presId="urn:microsoft.com/office/officeart/2005/8/layout/vList2"/>
    <dgm:cxn modelId="{FE5440BE-7039-4EE3-9C9A-0D6348DAAA3F}" type="presParOf" srcId="{B2D776C6-CD4F-4311-B243-A8F6A724AFC0}" destId="{31ACD04E-5ED5-4CAC-A37B-E2AC5018DCE3}" srcOrd="4" destOrd="0" presId="urn:microsoft.com/office/officeart/2005/8/layout/vList2"/>
    <dgm:cxn modelId="{323BE785-4595-41C5-83BD-C8707EE95E47}" type="presParOf" srcId="{B2D776C6-CD4F-4311-B243-A8F6A724AFC0}" destId="{CA16843A-4D2B-4FF6-8ED7-AAA0FD0E64F3}" srcOrd="5" destOrd="0" presId="urn:microsoft.com/office/officeart/2005/8/layout/vList2"/>
    <dgm:cxn modelId="{C3D9875E-E217-4049-9364-6A3B3C0D5983}" type="presParOf" srcId="{B2D776C6-CD4F-4311-B243-A8F6A724AFC0}" destId="{21661890-682C-4B12-94C0-A9F1BD226FE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DA9D2-802C-44FB-952B-EF3C6AFB8A56}">
      <dsp:nvSpPr>
        <dsp:cNvPr id="0" name=""/>
        <dsp:cNvSpPr/>
      </dsp:nvSpPr>
      <dsp:spPr>
        <a:xfrm>
          <a:off x="0" y="441197"/>
          <a:ext cx="6766877" cy="716040"/>
        </a:xfrm>
        <a:prstGeom prst="roundRect">
          <a:avLst/>
        </a:prstGeom>
        <a:solidFill>
          <a:schemeClr val="tx2">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Gujarati is the local language and the mother tongue of the people in Gujarat.</a:t>
          </a:r>
        </a:p>
      </dsp:txBody>
      <dsp:txXfrm>
        <a:off x="34954" y="476151"/>
        <a:ext cx="6696969" cy="646132"/>
      </dsp:txXfrm>
    </dsp:sp>
    <dsp:sp modelId="{48FD989F-A6F2-4C73-A875-B4B68C5F08C6}">
      <dsp:nvSpPr>
        <dsp:cNvPr id="0" name=""/>
        <dsp:cNvSpPr/>
      </dsp:nvSpPr>
      <dsp:spPr>
        <a:xfrm>
          <a:off x="0" y="1209077"/>
          <a:ext cx="6766877" cy="71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Gujarati is spoken globally wherever Gujaratis reside.</a:t>
          </a:r>
        </a:p>
      </dsp:txBody>
      <dsp:txXfrm>
        <a:off x="34954" y="1244031"/>
        <a:ext cx="6696969" cy="646132"/>
      </dsp:txXfrm>
    </dsp:sp>
    <dsp:sp modelId="{31ACD04E-5ED5-4CAC-A37B-E2AC5018DCE3}">
      <dsp:nvSpPr>
        <dsp:cNvPr id="0" name=""/>
        <dsp:cNvSpPr/>
      </dsp:nvSpPr>
      <dsp:spPr>
        <a:xfrm>
          <a:off x="0" y="1976957"/>
          <a:ext cx="6766877" cy="716040"/>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Other regional languages spoken in Gujarat include Surti, </a:t>
          </a:r>
          <a:r>
            <a:rPr lang="en-US" sz="1800" kern="1200" dirty="0" err="1"/>
            <a:t>Charotari</a:t>
          </a:r>
          <a:r>
            <a:rPr lang="en-US" sz="1800" kern="1200" dirty="0"/>
            <a:t>, </a:t>
          </a:r>
          <a:r>
            <a:rPr lang="en-US" sz="1800" kern="1200" dirty="0" err="1"/>
            <a:t>Kathiawai</a:t>
          </a:r>
          <a:r>
            <a:rPr lang="en-US" sz="1800" kern="1200" dirty="0"/>
            <a:t>, and Kutchi.</a:t>
          </a:r>
        </a:p>
      </dsp:txBody>
      <dsp:txXfrm>
        <a:off x="34954" y="2011911"/>
        <a:ext cx="6696969" cy="646132"/>
      </dsp:txXfrm>
    </dsp:sp>
    <dsp:sp modelId="{21661890-682C-4B12-94C0-A9F1BD226FE5}">
      <dsp:nvSpPr>
        <dsp:cNvPr id="0" name=""/>
        <dsp:cNvSpPr/>
      </dsp:nvSpPr>
      <dsp:spPr>
        <a:xfrm>
          <a:off x="0" y="2744837"/>
          <a:ext cx="6766877" cy="71604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 addition to these, other Indian languages like Marathi, Sindhi, and Punjabi are also spoken in various regions of Gujarat.</a:t>
          </a:r>
        </a:p>
      </dsp:txBody>
      <dsp:txXfrm>
        <a:off x="34954" y="2779791"/>
        <a:ext cx="6696969" cy="6461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7/6/2024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jp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98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title"/>
          </p:nvPr>
        </p:nvSpPr>
        <p:spPr>
          <a:xfrm>
            <a:off x="6327648" y="2966149"/>
            <a:ext cx="5864352" cy="3621024"/>
          </a:xfrm>
        </p:spPr>
        <p:txBody>
          <a:bodyPr anchor="b">
            <a:normAutofit/>
          </a:bodyPr>
          <a:lstStyle/>
          <a:p>
            <a:pPr algn="r"/>
            <a:r>
              <a:rPr lang="en-US" dirty="0"/>
              <a:t>RICH and Varied culture of</a:t>
            </a:r>
            <a:br>
              <a:rPr lang="en-US" dirty="0"/>
            </a:br>
            <a:r>
              <a:rPr lang="en-US" dirty="0"/>
              <a:t>Gujarat</a:t>
            </a:r>
          </a:p>
        </p:txBody>
      </p:sp>
      <p:pic>
        <p:nvPicPr>
          <p:cNvPr id="9" name="Picture Placeholder 8" descr="A building with many pillars and birds flying&#10;&#10;Description automatically generated">
            <a:extLst>
              <a:ext uri="{FF2B5EF4-FFF2-40B4-BE49-F238E27FC236}">
                <a16:creationId xmlns:a16="http://schemas.microsoft.com/office/drawing/2014/main" id="{9CAB9A98-F2EA-1E10-B2D6-CFB0C4DCC17E}"/>
              </a:ext>
            </a:extLst>
          </p:cNvPr>
          <p:cNvPicPr>
            <a:picLocks noGrp="1" noChangeAspect="1"/>
          </p:cNvPicPr>
          <p:nvPr>
            <p:ph type="pic" sz="quarter" idx="10"/>
          </p:nvPr>
        </p:nvPicPr>
        <p:blipFill>
          <a:blip r:embed="rId2"/>
          <a:srcRect l="10616" r="10616"/>
          <a:stretch>
            <a:fillRect/>
          </a:stretch>
        </p:blipFill>
        <p:spPr>
          <a:xfrm>
            <a:off x="-15875" y="-15875"/>
            <a:ext cx="5200650" cy="6873875"/>
          </a:xfrm>
        </p:spPr>
      </p:pic>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sp>
        <p:nvSpPr>
          <p:cNvPr id="6" name="Text Placeholder 5">
            <a:extLst>
              <a:ext uri="{FF2B5EF4-FFF2-40B4-BE49-F238E27FC236}">
                <a16:creationId xmlns:a16="http://schemas.microsoft.com/office/drawing/2014/main" id="{C5333B80-8AA4-9A4F-57D0-775922C0B9A3}"/>
              </a:ext>
            </a:extLst>
          </p:cNvPr>
          <p:cNvSpPr>
            <a:spLocks noGrp="1"/>
          </p:cNvSpPr>
          <p:nvPr>
            <p:ph type="body" sz="quarter" idx="13"/>
          </p:nvPr>
        </p:nvSpPr>
        <p:spPr>
          <a:xfrm>
            <a:off x="911352" y="999006"/>
            <a:ext cx="8662416" cy="5175504"/>
          </a:xfrm>
        </p:spPr>
        <p:txBody>
          <a:bodyPr>
            <a:noAutofit/>
          </a:bodyPr>
          <a:lstStyle/>
          <a:p>
            <a:r>
              <a:rPr lang="en-US" sz="1600" dirty="0"/>
              <a:t>The majority of Gujaratis are vegetarian.</a:t>
            </a:r>
          </a:p>
          <a:p>
            <a:r>
              <a:rPr lang="en-US" sz="1600" dirty="0"/>
              <a:t>A traditional Gujarati meal, known as 'Gujarati Thali', consists of dal (lentils), roti, rice, and vegetables, along with salads, </a:t>
            </a:r>
            <a:r>
              <a:rPr lang="en-US" sz="1600" dirty="0" err="1"/>
              <a:t>farsan</a:t>
            </a:r>
            <a:r>
              <a:rPr lang="en-US" sz="1600" dirty="0"/>
              <a:t> (snacks), and a sweet dish, followed by </a:t>
            </a:r>
            <a:r>
              <a:rPr lang="en-US" sz="1600" dirty="0" err="1"/>
              <a:t>chaas</a:t>
            </a:r>
            <a:r>
              <a:rPr lang="en-US" sz="1600" dirty="0"/>
              <a:t> (buttermilk).</a:t>
            </a:r>
          </a:p>
          <a:p>
            <a:r>
              <a:rPr lang="en-US" sz="1600" dirty="0"/>
              <a:t>The evening meal often consists of '</a:t>
            </a:r>
            <a:r>
              <a:rPr lang="en-US" sz="1600" dirty="0" err="1"/>
              <a:t>bhakri-shak</a:t>
            </a:r>
            <a:r>
              <a:rPr lang="en-US" sz="1600" dirty="0"/>
              <a:t>' (bread with vegetable curry) or khichdi </a:t>
            </a:r>
            <a:r>
              <a:rPr lang="en-US" sz="1600" dirty="0" err="1"/>
              <a:t>kadhi</a:t>
            </a:r>
            <a:r>
              <a:rPr lang="en-US" sz="1600" dirty="0"/>
              <a:t> (a dish made from rice and lentils with a yogurt-based curry).</a:t>
            </a:r>
          </a:p>
          <a:p>
            <a:r>
              <a:rPr lang="en-US" sz="1600" dirty="0"/>
              <a:t>The typical diet of Gujaratis includes cereals, pulses, green vegetables, fruits, milk, ghee, and buttermilk.</a:t>
            </a:r>
          </a:p>
          <a:p>
            <a:r>
              <a:rPr lang="en-US" sz="1600" dirty="0"/>
              <a:t>Accompaniments like pickles, chutney, </a:t>
            </a:r>
            <a:r>
              <a:rPr lang="en-US" sz="1600" dirty="0" err="1"/>
              <a:t>papad</a:t>
            </a:r>
            <a:r>
              <a:rPr lang="en-US" sz="1600" dirty="0"/>
              <a:t>, and yogurt often complement the main menu.</a:t>
            </a:r>
          </a:p>
          <a:p>
            <a:r>
              <a:rPr lang="en-US" sz="1600" dirty="0"/>
              <a:t>Gujarati cuisine also includes a variety of other dishes, showcasing the culinary skills of Gujarati women.</a:t>
            </a:r>
          </a:p>
          <a:p>
            <a:r>
              <a:rPr lang="en-US" sz="1600" dirty="0"/>
              <a:t>Apart from traditional Gujarati food, dishes from other regions like South Indian food, Continental, and Chinese cuisines are also prepared.</a:t>
            </a:r>
          </a:p>
        </p:txBody>
      </p:sp>
    </p:spTree>
    <p:extLst>
      <p:ext uri="{BB962C8B-B14F-4D97-AF65-F5344CB8AC3E}">
        <p14:creationId xmlns:p14="http://schemas.microsoft.com/office/powerpoint/2010/main" val="109721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0" y="2944368"/>
            <a:ext cx="5864352" cy="3621024"/>
          </a:xfrm>
        </p:spPr>
        <p:txBody>
          <a:bodyPr anchor="b">
            <a:normAutofit/>
          </a:bodyPr>
          <a:lstStyle/>
          <a:p>
            <a:r>
              <a:rPr lang="en-US" dirty="0"/>
              <a:t>Gujarati Cinema</a:t>
            </a:r>
          </a:p>
        </p:txBody>
      </p:sp>
      <p:pic>
        <p:nvPicPr>
          <p:cNvPr id="4" name="Picture 3" descr="A black and white photo of a person in a helmet&#10;&#10;Description automatically generated">
            <a:extLst>
              <a:ext uri="{FF2B5EF4-FFF2-40B4-BE49-F238E27FC236}">
                <a16:creationId xmlns:a16="http://schemas.microsoft.com/office/drawing/2014/main" id="{6CBDCD09-94C5-48AE-E905-9BB5FAF2A1AD}"/>
              </a:ext>
            </a:extLst>
          </p:cNvPr>
          <p:cNvPicPr>
            <a:picLocks noChangeAspect="1"/>
          </p:cNvPicPr>
          <p:nvPr/>
        </p:nvPicPr>
        <p:blipFill>
          <a:blip r:embed="rId2"/>
          <a:stretch>
            <a:fillRect/>
          </a:stretch>
        </p:blipFill>
        <p:spPr>
          <a:xfrm>
            <a:off x="7538143" y="0"/>
            <a:ext cx="4653857" cy="6858000"/>
          </a:xfrm>
          <a:prstGeom prst="rect">
            <a:avLst/>
          </a:prstGeom>
        </p:spPr>
      </p:pic>
    </p:spTree>
    <p:extLst>
      <p:ext uri="{BB962C8B-B14F-4D97-AF65-F5344CB8AC3E}">
        <p14:creationId xmlns:p14="http://schemas.microsoft.com/office/powerpoint/2010/main" val="377196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sp>
        <p:nvSpPr>
          <p:cNvPr id="6" name="Text Placeholder 5">
            <a:extLst>
              <a:ext uri="{FF2B5EF4-FFF2-40B4-BE49-F238E27FC236}">
                <a16:creationId xmlns:a16="http://schemas.microsoft.com/office/drawing/2014/main" id="{C5333B80-8AA4-9A4F-57D0-775922C0B9A3}"/>
              </a:ext>
            </a:extLst>
          </p:cNvPr>
          <p:cNvSpPr>
            <a:spLocks noGrp="1"/>
          </p:cNvSpPr>
          <p:nvPr>
            <p:ph type="body" sz="quarter" idx="13"/>
          </p:nvPr>
        </p:nvSpPr>
        <p:spPr>
          <a:xfrm>
            <a:off x="911352" y="694206"/>
            <a:ext cx="8662416" cy="5411030"/>
          </a:xfrm>
        </p:spPr>
        <p:txBody>
          <a:bodyPr>
            <a:noAutofit/>
          </a:bodyPr>
          <a:lstStyle/>
          <a:p>
            <a:r>
              <a:rPr lang="en-US" sz="1600" dirty="0"/>
              <a:t>Gujarati cinema, also known as </a:t>
            </a:r>
            <a:r>
              <a:rPr lang="en-US" sz="1600" b="1" dirty="0"/>
              <a:t>'</a:t>
            </a:r>
            <a:r>
              <a:rPr lang="en-US" sz="1600" b="1" dirty="0" err="1"/>
              <a:t>Dhollywood</a:t>
            </a:r>
            <a:r>
              <a:rPr lang="en-US" sz="1600" dirty="0"/>
              <a:t>' or </a:t>
            </a:r>
            <a:r>
              <a:rPr lang="en-US" sz="1600" b="1" dirty="0"/>
              <a:t>'</a:t>
            </a:r>
            <a:r>
              <a:rPr lang="en-US" sz="1600" b="1" dirty="0" err="1"/>
              <a:t>Gollywood</a:t>
            </a:r>
            <a:r>
              <a:rPr lang="en-US" sz="1600" dirty="0"/>
              <a:t>', is characterized by strong themes of mythology, history, social and political aspects.</a:t>
            </a:r>
          </a:p>
          <a:p>
            <a:r>
              <a:rPr lang="en-US" sz="1600" dirty="0"/>
              <a:t>Even before the establishment of the industry, movies were made on Gujarati culture and its people during the silent movie era.</a:t>
            </a:r>
          </a:p>
          <a:p>
            <a:r>
              <a:rPr lang="en-US" sz="1600" dirty="0"/>
              <a:t>Gujarati cinema is more than just a means of entertainment; it represents various forms of cinematic art.</a:t>
            </a:r>
          </a:p>
          <a:p>
            <a:r>
              <a:rPr lang="en-US" sz="1600" dirty="0"/>
              <a:t>Going to the cinema is a popular pastime among the Gujarati locals.</a:t>
            </a:r>
          </a:p>
          <a:p>
            <a:r>
              <a:rPr lang="en-US" sz="1600" dirty="0"/>
              <a:t>The industry released its first movie, </a:t>
            </a:r>
            <a:r>
              <a:rPr lang="en-US" sz="1600" b="1" dirty="0" err="1"/>
              <a:t>Narsinh</a:t>
            </a:r>
            <a:r>
              <a:rPr lang="en-US" sz="1600" b="1" dirty="0"/>
              <a:t> Mehta</a:t>
            </a:r>
            <a:r>
              <a:rPr lang="en-US" sz="1600" dirty="0"/>
              <a:t>, in </a:t>
            </a:r>
            <a:r>
              <a:rPr lang="en-US" sz="1600" b="1" dirty="0"/>
              <a:t>1932</a:t>
            </a:r>
            <a:r>
              <a:rPr lang="en-US" sz="1600" dirty="0"/>
              <a:t>.</a:t>
            </a:r>
          </a:p>
          <a:p>
            <a:r>
              <a:rPr lang="en-US" sz="1600" dirty="0"/>
              <a:t>The Gujarati community has preserved their rich traditions and customs, which have deep roots in their past.</a:t>
            </a:r>
          </a:p>
          <a:p>
            <a:r>
              <a:rPr lang="en-US" sz="1600" dirty="0"/>
              <a:t>The mingling of diverse ethnic groups has resulted in a community that displays qualities like friendliness, liveliness, unity, and a deep appreciation for their various ancient art forms.</a:t>
            </a:r>
          </a:p>
          <a:p>
            <a:r>
              <a:rPr lang="en-US" sz="1600" dirty="0"/>
              <a:t>The culture of Gujarat is a blend of numerous traditions with a touch of modernization.</a:t>
            </a:r>
          </a:p>
        </p:txBody>
      </p:sp>
    </p:spTree>
    <p:extLst>
      <p:ext uri="{BB962C8B-B14F-4D97-AF65-F5344CB8AC3E}">
        <p14:creationId xmlns:p14="http://schemas.microsoft.com/office/powerpoint/2010/main" val="309946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0" y="2944368"/>
            <a:ext cx="5864352" cy="3621024"/>
          </a:xfrm>
        </p:spPr>
        <p:txBody>
          <a:bodyPr anchor="b">
            <a:normAutofit/>
          </a:bodyPr>
          <a:lstStyle/>
          <a:p>
            <a:r>
              <a:rPr lang="en-US" dirty="0"/>
              <a:t>Fairs and Festivals</a:t>
            </a:r>
          </a:p>
        </p:txBody>
      </p:sp>
      <p:pic>
        <p:nvPicPr>
          <p:cNvPr id="5" name="Picture 4" descr="A person and person dancing&#10;&#10;Description automatically generated">
            <a:extLst>
              <a:ext uri="{FF2B5EF4-FFF2-40B4-BE49-F238E27FC236}">
                <a16:creationId xmlns:a16="http://schemas.microsoft.com/office/drawing/2014/main" id="{54DBCE73-C89F-E64B-A7CF-5439A5B45A67}"/>
              </a:ext>
            </a:extLst>
          </p:cNvPr>
          <p:cNvPicPr>
            <a:picLocks noChangeAspect="1"/>
          </p:cNvPicPr>
          <p:nvPr/>
        </p:nvPicPr>
        <p:blipFill>
          <a:blip r:embed="rId2"/>
          <a:stretch>
            <a:fillRect/>
          </a:stretch>
        </p:blipFill>
        <p:spPr>
          <a:xfrm>
            <a:off x="7023292" y="0"/>
            <a:ext cx="5168707" cy="6858000"/>
          </a:xfrm>
          <a:prstGeom prst="rect">
            <a:avLst/>
          </a:prstGeom>
        </p:spPr>
      </p:pic>
    </p:spTree>
    <p:extLst>
      <p:ext uri="{BB962C8B-B14F-4D97-AF65-F5344CB8AC3E}">
        <p14:creationId xmlns:p14="http://schemas.microsoft.com/office/powerpoint/2010/main" val="1831762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sp>
        <p:nvSpPr>
          <p:cNvPr id="6" name="Text Placeholder 5">
            <a:extLst>
              <a:ext uri="{FF2B5EF4-FFF2-40B4-BE49-F238E27FC236}">
                <a16:creationId xmlns:a16="http://schemas.microsoft.com/office/drawing/2014/main" id="{C5333B80-8AA4-9A4F-57D0-775922C0B9A3}"/>
              </a:ext>
            </a:extLst>
          </p:cNvPr>
          <p:cNvSpPr>
            <a:spLocks noGrp="1"/>
          </p:cNvSpPr>
          <p:nvPr>
            <p:ph type="body" sz="quarter" idx="13"/>
          </p:nvPr>
        </p:nvSpPr>
        <p:spPr>
          <a:xfrm>
            <a:off x="911352" y="694206"/>
            <a:ext cx="8662416" cy="5175504"/>
          </a:xfrm>
        </p:spPr>
        <p:txBody>
          <a:bodyPr>
            <a:noAutofit/>
          </a:bodyPr>
          <a:lstStyle/>
          <a:p>
            <a:r>
              <a:rPr lang="en-US" sz="1600" dirty="0"/>
              <a:t>The fairs and festivals of Gujarat reflect the vibrant and colorful culture of the state.</a:t>
            </a:r>
          </a:p>
          <a:p>
            <a:r>
              <a:rPr lang="en-US" sz="1600" dirty="0"/>
              <a:t>Major festivals like Navratri Mahotsav, Deepawali, </a:t>
            </a:r>
            <a:r>
              <a:rPr lang="en-US" sz="1600" dirty="0" err="1"/>
              <a:t>Rathyatra</a:t>
            </a:r>
            <a:r>
              <a:rPr lang="en-US" sz="1600" dirty="0"/>
              <a:t>, and Kite festival attract thousands of visitors to Gujarat.</a:t>
            </a:r>
          </a:p>
          <a:p>
            <a:r>
              <a:rPr lang="en-US" sz="1600" dirty="0"/>
              <a:t>Fairs such as </a:t>
            </a:r>
            <a:r>
              <a:rPr lang="en-US" sz="1600" dirty="0" err="1"/>
              <a:t>Shamlaji</a:t>
            </a:r>
            <a:r>
              <a:rPr lang="en-US" sz="1600" dirty="0"/>
              <a:t> Melo, Bhadra Purnima Fair, and Mahadev Fair are organized annually in the state.</a:t>
            </a:r>
          </a:p>
          <a:p>
            <a:r>
              <a:rPr lang="en-US" sz="1600" dirty="0"/>
              <a:t>The </a:t>
            </a:r>
            <a:r>
              <a:rPr lang="en-US" sz="1600" dirty="0" err="1"/>
              <a:t>Rann</a:t>
            </a:r>
            <a:r>
              <a:rPr lang="en-US" sz="1600" dirty="0"/>
              <a:t> Utsav is a significant festival that showcases a grand carnival of music, dance, and natural beauty.</a:t>
            </a:r>
          </a:p>
        </p:txBody>
      </p:sp>
    </p:spTree>
    <p:extLst>
      <p:ext uri="{BB962C8B-B14F-4D97-AF65-F5344CB8AC3E}">
        <p14:creationId xmlns:p14="http://schemas.microsoft.com/office/powerpoint/2010/main" val="3241087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0" y="2944368"/>
            <a:ext cx="5864352" cy="3621024"/>
          </a:xfrm>
        </p:spPr>
        <p:txBody>
          <a:bodyPr anchor="b">
            <a:normAutofit/>
          </a:bodyPr>
          <a:lstStyle/>
          <a:p>
            <a:r>
              <a:rPr lang="en-US" dirty="0"/>
              <a:t>Dance forms</a:t>
            </a:r>
          </a:p>
        </p:txBody>
      </p:sp>
      <p:pic>
        <p:nvPicPr>
          <p:cNvPr id="4" name="Picture 3" descr="A group of women dancing&#10;&#10;Description automatically generated">
            <a:extLst>
              <a:ext uri="{FF2B5EF4-FFF2-40B4-BE49-F238E27FC236}">
                <a16:creationId xmlns:a16="http://schemas.microsoft.com/office/drawing/2014/main" id="{88519669-233A-DF0F-F6EA-B0CA5DC480CA}"/>
              </a:ext>
            </a:extLst>
          </p:cNvPr>
          <p:cNvPicPr>
            <a:picLocks noChangeAspect="1"/>
          </p:cNvPicPr>
          <p:nvPr/>
        </p:nvPicPr>
        <p:blipFill>
          <a:blip r:embed="rId2"/>
          <a:stretch>
            <a:fillRect/>
          </a:stretch>
        </p:blipFill>
        <p:spPr>
          <a:xfrm>
            <a:off x="7019636" y="0"/>
            <a:ext cx="5172364" cy="6858000"/>
          </a:xfrm>
          <a:prstGeom prst="rect">
            <a:avLst/>
          </a:prstGeom>
        </p:spPr>
      </p:pic>
    </p:spTree>
    <p:extLst>
      <p:ext uri="{BB962C8B-B14F-4D97-AF65-F5344CB8AC3E}">
        <p14:creationId xmlns:p14="http://schemas.microsoft.com/office/powerpoint/2010/main" val="2515293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6" name="Text Placeholder 5">
            <a:extLst>
              <a:ext uri="{FF2B5EF4-FFF2-40B4-BE49-F238E27FC236}">
                <a16:creationId xmlns:a16="http://schemas.microsoft.com/office/drawing/2014/main" id="{C5333B80-8AA4-9A4F-57D0-775922C0B9A3}"/>
              </a:ext>
            </a:extLst>
          </p:cNvPr>
          <p:cNvSpPr>
            <a:spLocks noGrp="1"/>
          </p:cNvSpPr>
          <p:nvPr>
            <p:ph type="body" sz="quarter" idx="13"/>
          </p:nvPr>
        </p:nvSpPr>
        <p:spPr>
          <a:xfrm>
            <a:off x="911352" y="694206"/>
            <a:ext cx="8662416" cy="5175504"/>
          </a:xfrm>
        </p:spPr>
        <p:txBody>
          <a:bodyPr>
            <a:noAutofit/>
          </a:bodyPr>
          <a:lstStyle/>
          <a:p>
            <a:pPr marL="0" indent="0">
              <a:buNone/>
            </a:pPr>
            <a:r>
              <a:rPr lang="en-US" sz="1400" b="0" i="0" dirty="0">
                <a:solidFill>
                  <a:srgbClr val="212529"/>
                </a:solidFill>
                <a:effectLst/>
                <a:highlight>
                  <a:srgbClr val="FFFFFF"/>
                </a:highlight>
                <a:latin typeface="manrope"/>
              </a:rPr>
              <a:t>Since Gujarati people are quite enthusiastic and amiable, they have many traditional forms of dance. The four major forms of dance are Dandiya Raas, Garba, </a:t>
            </a:r>
            <a:r>
              <a:rPr lang="en-US" sz="1400" b="0" i="0" dirty="0" err="1">
                <a:solidFill>
                  <a:srgbClr val="212529"/>
                </a:solidFill>
                <a:effectLst/>
                <a:highlight>
                  <a:srgbClr val="FFFFFF"/>
                </a:highlight>
                <a:latin typeface="manrope"/>
              </a:rPr>
              <a:t>Padhar</a:t>
            </a:r>
            <a:r>
              <a:rPr lang="en-US" sz="1400" b="0" i="0" dirty="0">
                <a:solidFill>
                  <a:srgbClr val="212529"/>
                </a:solidFill>
                <a:effectLst/>
                <a:highlight>
                  <a:srgbClr val="FFFFFF"/>
                </a:highlight>
                <a:latin typeface="manrope"/>
              </a:rPr>
              <a:t>, and </a:t>
            </a:r>
            <a:r>
              <a:rPr lang="en-US" sz="1400" b="0" i="0" dirty="0" err="1">
                <a:solidFill>
                  <a:srgbClr val="212529"/>
                </a:solidFill>
                <a:effectLst/>
                <a:highlight>
                  <a:srgbClr val="FFFFFF"/>
                </a:highlight>
                <a:latin typeface="manrope"/>
              </a:rPr>
              <a:t>Garbi</a:t>
            </a:r>
            <a:r>
              <a:rPr lang="en-US" sz="1400" b="0" i="0" dirty="0">
                <a:solidFill>
                  <a:srgbClr val="212529"/>
                </a:solidFill>
                <a:effectLst/>
                <a:highlight>
                  <a:srgbClr val="FFFFFF"/>
                </a:highlight>
                <a:latin typeface="manrope"/>
              </a:rPr>
              <a:t>.</a:t>
            </a:r>
          </a:p>
          <a:p>
            <a:r>
              <a:rPr lang="en-US" sz="1400" b="1" i="0" dirty="0">
                <a:solidFill>
                  <a:srgbClr val="212529"/>
                </a:solidFill>
                <a:effectLst/>
                <a:highlight>
                  <a:srgbClr val="FFFFFF"/>
                </a:highlight>
                <a:latin typeface="manrope bold"/>
              </a:rPr>
              <a:t>Dandiya</a:t>
            </a:r>
            <a:r>
              <a:rPr lang="en-US" sz="1400" b="0" i="0" dirty="0">
                <a:solidFill>
                  <a:srgbClr val="212529"/>
                </a:solidFill>
                <a:effectLst/>
                <a:highlight>
                  <a:srgbClr val="FFFFFF"/>
                </a:highlight>
                <a:latin typeface="manrope"/>
              </a:rPr>
              <a:t> Raas is performed by both men and women and utilizes the movement of bamboo sticks, known as Dandiyas. It has ancient roots and was believed to be played by the beloved </a:t>
            </a:r>
            <a:r>
              <a:rPr lang="en-US" sz="1400" b="0" i="0" dirty="0" err="1">
                <a:solidFill>
                  <a:srgbClr val="212529"/>
                </a:solidFill>
                <a:effectLst/>
                <a:highlight>
                  <a:srgbClr val="FFFFFF"/>
                </a:highlight>
                <a:latin typeface="manrope"/>
              </a:rPr>
              <a:t>Gopis</a:t>
            </a:r>
            <a:r>
              <a:rPr lang="en-US" sz="1400" b="0" i="0" dirty="0">
                <a:solidFill>
                  <a:srgbClr val="212529"/>
                </a:solidFill>
                <a:effectLst/>
                <a:highlight>
                  <a:srgbClr val="FFFFFF"/>
                </a:highlight>
                <a:latin typeface="manrope"/>
              </a:rPr>
              <a:t> of Lord Krishna.</a:t>
            </a:r>
          </a:p>
          <a:p>
            <a:pPr algn="l">
              <a:buFont typeface="Arial" panose="020B0604020202020204" pitchFamily="34" charset="0"/>
              <a:buChar char="•"/>
            </a:pPr>
            <a:r>
              <a:rPr lang="en-US" sz="1400" b="1" i="0" dirty="0">
                <a:solidFill>
                  <a:srgbClr val="212529"/>
                </a:solidFill>
                <a:effectLst/>
                <a:highlight>
                  <a:srgbClr val="FFFFFF"/>
                </a:highlight>
                <a:latin typeface="manrope bold"/>
              </a:rPr>
              <a:t>Garba</a:t>
            </a:r>
            <a:r>
              <a:rPr lang="en-US" sz="1400" b="0" i="0" dirty="0">
                <a:solidFill>
                  <a:srgbClr val="212529"/>
                </a:solidFill>
                <a:effectLst/>
                <a:highlight>
                  <a:srgbClr val="FFFFFF"/>
                </a:highlight>
                <a:latin typeface="manrope"/>
              </a:rPr>
              <a:t> is usually performed by the females in a circular formation. It is performed with reverence of the feminine form of the divinity.</a:t>
            </a:r>
          </a:p>
          <a:p>
            <a:pPr algn="l">
              <a:buFont typeface="Arial" panose="020B0604020202020204" pitchFamily="34" charset="0"/>
              <a:buChar char="•"/>
            </a:pPr>
            <a:r>
              <a:rPr lang="en-US" sz="1400" b="1" i="0" dirty="0" err="1">
                <a:solidFill>
                  <a:srgbClr val="212529"/>
                </a:solidFill>
                <a:effectLst/>
                <a:highlight>
                  <a:srgbClr val="FFFFFF"/>
                </a:highlight>
                <a:latin typeface="manrope bold"/>
              </a:rPr>
              <a:t>Garbi</a:t>
            </a:r>
            <a:r>
              <a:rPr lang="en-US" sz="1400" b="0" i="0" dirty="0">
                <a:solidFill>
                  <a:srgbClr val="212529"/>
                </a:solidFill>
                <a:effectLst/>
                <a:highlight>
                  <a:srgbClr val="FFFFFF"/>
                </a:highlight>
                <a:latin typeface="manrope"/>
              </a:rPr>
              <a:t> is traditionally performed by only the men and incorporates the use of instruments like </a:t>
            </a:r>
            <a:r>
              <a:rPr lang="en-US" sz="1400" b="0" i="0" dirty="0" err="1">
                <a:solidFill>
                  <a:srgbClr val="212529"/>
                </a:solidFill>
                <a:effectLst/>
                <a:highlight>
                  <a:srgbClr val="FFFFFF"/>
                </a:highlight>
                <a:latin typeface="manrope"/>
              </a:rPr>
              <a:t>dhol</a:t>
            </a:r>
            <a:r>
              <a:rPr lang="en-US" sz="1400" b="0" i="0" dirty="0">
                <a:solidFill>
                  <a:srgbClr val="212529"/>
                </a:solidFill>
                <a:effectLst/>
                <a:highlight>
                  <a:srgbClr val="FFFFFF"/>
                </a:highlight>
                <a:latin typeface="manrope"/>
              </a:rPr>
              <a:t> and </a:t>
            </a:r>
            <a:r>
              <a:rPr lang="en-US" sz="1400" b="0" i="0" dirty="0" err="1">
                <a:solidFill>
                  <a:srgbClr val="212529"/>
                </a:solidFill>
                <a:effectLst/>
                <a:highlight>
                  <a:srgbClr val="FFFFFF"/>
                </a:highlight>
                <a:latin typeface="manrope"/>
              </a:rPr>
              <a:t>manjiras</a:t>
            </a:r>
            <a:r>
              <a:rPr lang="en-US" sz="1400" b="0" i="0" dirty="0">
                <a:solidFill>
                  <a:srgbClr val="212529"/>
                </a:solidFill>
                <a:effectLst/>
                <a:highlight>
                  <a:srgbClr val="FFFFFF"/>
                </a:highlight>
                <a:latin typeface="manrope"/>
              </a:rPr>
              <a:t>.</a:t>
            </a:r>
          </a:p>
          <a:p>
            <a:pPr algn="l">
              <a:buFont typeface="Arial" panose="020B0604020202020204" pitchFamily="34" charset="0"/>
              <a:buChar char="•"/>
            </a:pPr>
            <a:r>
              <a:rPr lang="en-US" sz="1400" b="1" i="0" dirty="0" err="1">
                <a:solidFill>
                  <a:srgbClr val="212529"/>
                </a:solidFill>
                <a:effectLst/>
                <a:highlight>
                  <a:srgbClr val="FFFFFF"/>
                </a:highlight>
                <a:latin typeface="manrope bold"/>
              </a:rPr>
              <a:t>Padhar</a:t>
            </a:r>
            <a:r>
              <a:rPr lang="en-US" sz="1400" b="0" i="0" dirty="0">
                <a:solidFill>
                  <a:srgbClr val="212529"/>
                </a:solidFill>
                <a:effectLst/>
                <a:highlight>
                  <a:srgbClr val="FFFFFF"/>
                </a:highlight>
                <a:latin typeface="manrope"/>
              </a:rPr>
              <a:t> is mainly performed by the rural communities near </a:t>
            </a:r>
            <a:r>
              <a:rPr lang="en-US" sz="1400" b="0" i="0" dirty="0" err="1">
                <a:solidFill>
                  <a:srgbClr val="212529"/>
                </a:solidFill>
                <a:effectLst/>
                <a:highlight>
                  <a:srgbClr val="FFFFFF"/>
                </a:highlight>
                <a:latin typeface="manrope"/>
              </a:rPr>
              <a:t>Nal</a:t>
            </a:r>
            <a:r>
              <a:rPr lang="en-US" sz="1400" b="0" i="0" dirty="0">
                <a:solidFill>
                  <a:srgbClr val="212529"/>
                </a:solidFill>
                <a:effectLst/>
                <a:highlight>
                  <a:srgbClr val="FFFFFF"/>
                </a:highlight>
                <a:latin typeface="manrope"/>
              </a:rPr>
              <a:t> Lake.</a:t>
            </a:r>
          </a:p>
          <a:p>
            <a:endParaRPr lang="en-US" sz="1600" dirty="0"/>
          </a:p>
        </p:txBody>
      </p:sp>
    </p:spTree>
    <p:extLst>
      <p:ext uri="{BB962C8B-B14F-4D97-AF65-F5344CB8AC3E}">
        <p14:creationId xmlns:p14="http://schemas.microsoft.com/office/powerpoint/2010/main" val="1284971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endParaRPr lang="en-US" dirty="0"/>
          </a:p>
        </p:txBody>
      </p:sp>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a:t>
            </a:r>
          </a:p>
          <a:p>
            <a:r>
              <a:rPr lang="en-US" dirty="0"/>
              <a:t>Languages</a:t>
            </a:r>
          </a:p>
          <a:p>
            <a:r>
              <a:rPr lang="en-US" dirty="0"/>
              <a:t>Costumes</a:t>
            </a:r>
          </a:p>
          <a:p>
            <a:r>
              <a:rPr lang="en-US" dirty="0"/>
              <a:t>Food</a:t>
            </a:r>
          </a:p>
          <a:p>
            <a:r>
              <a:rPr lang="en-US" dirty="0"/>
              <a:t>Gujarati Cinema</a:t>
            </a:r>
          </a:p>
          <a:p>
            <a:r>
              <a:rPr lang="en-US" dirty="0"/>
              <a:t>Fairs and Festivals</a:t>
            </a:r>
          </a:p>
          <a:p>
            <a:r>
              <a:rPr lang="en-US" dirty="0"/>
              <a:t>Dance Forms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0" y="2944368"/>
            <a:ext cx="5864352" cy="3621024"/>
          </a:xfrm>
        </p:spPr>
        <p:txBody>
          <a:bodyPr anchor="b">
            <a:normAutofit/>
          </a:bodyPr>
          <a:lstStyle/>
          <a:p>
            <a:r>
              <a:rPr lang="en-US" dirty="0"/>
              <a:t>Introduction</a:t>
            </a:r>
          </a:p>
        </p:txBody>
      </p:sp>
      <p:pic>
        <p:nvPicPr>
          <p:cNvPr id="6" name="Picture Placeholder 5" descr="A statue of a person standing on a hill&#10;&#10;Description automatically generated">
            <a:extLst>
              <a:ext uri="{FF2B5EF4-FFF2-40B4-BE49-F238E27FC236}">
                <a16:creationId xmlns:a16="http://schemas.microsoft.com/office/drawing/2014/main" id="{07766365-C3BA-7F14-4C63-459D027230E9}"/>
              </a:ext>
            </a:extLst>
          </p:cNvPr>
          <p:cNvPicPr>
            <a:picLocks noGrp="1" noChangeAspect="1"/>
          </p:cNvPicPr>
          <p:nvPr>
            <p:ph type="pic" sz="quarter" idx="10"/>
          </p:nvPr>
        </p:nvPicPr>
        <p:blipFill rotWithShape="1">
          <a:blip r:embed="rId2"/>
          <a:srcRect t="2726" r="2" b="2"/>
          <a:stretch/>
        </p:blipFill>
        <p:spPr>
          <a:xfrm>
            <a:off x="7022593" y="-9144"/>
            <a:ext cx="5184902" cy="6867144"/>
          </a:xfrm>
          <a:noFill/>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
        <p:nvSpPr>
          <p:cNvPr id="6" name="Text Placeholder 5">
            <a:extLst>
              <a:ext uri="{FF2B5EF4-FFF2-40B4-BE49-F238E27FC236}">
                <a16:creationId xmlns:a16="http://schemas.microsoft.com/office/drawing/2014/main" id="{C5333B80-8AA4-9A4F-57D0-775922C0B9A3}"/>
              </a:ext>
            </a:extLst>
          </p:cNvPr>
          <p:cNvSpPr>
            <a:spLocks noGrp="1"/>
          </p:cNvSpPr>
          <p:nvPr>
            <p:ph type="body" sz="quarter" idx="13"/>
          </p:nvPr>
        </p:nvSpPr>
        <p:spPr>
          <a:xfrm>
            <a:off x="911352" y="1682496"/>
            <a:ext cx="8662416" cy="5175504"/>
          </a:xfrm>
        </p:spPr>
        <p:txBody>
          <a:bodyPr>
            <a:noAutofit/>
          </a:bodyPr>
          <a:lstStyle/>
          <a:p>
            <a:r>
              <a:rPr lang="en-US" sz="1400" dirty="0"/>
              <a:t>Gujaratis, originally known as </a:t>
            </a:r>
            <a:r>
              <a:rPr lang="en-US" sz="1400" dirty="0" err="1"/>
              <a:t>Gurjars</a:t>
            </a:r>
            <a:r>
              <a:rPr lang="en-US" sz="1400" dirty="0"/>
              <a:t>, are influenced by historical values of arts, culture, and traditions.</a:t>
            </a:r>
          </a:p>
          <a:p>
            <a:r>
              <a:rPr lang="en-US" sz="1400" dirty="0"/>
              <a:t>Gujarat's culture is influenced by enculturation, a process where culture is shared and passed on from one generation to the next.</a:t>
            </a:r>
          </a:p>
          <a:p>
            <a:r>
              <a:rPr lang="en-US" sz="1400" dirty="0"/>
              <a:t>Gujarat has a strong cultural influence from its socio-economic-political history and is significant in Indian Political History as the birthplace of Mahatma Gandhi.</a:t>
            </a:r>
          </a:p>
          <a:p>
            <a:r>
              <a:rPr lang="en-US" sz="1400" dirty="0"/>
              <a:t>Gandhi's system of non-violence is a major influence on the people of Gujarat.</a:t>
            </a:r>
          </a:p>
          <a:p>
            <a:r>
              <a:rPr lang="en-US" sz="1400" dirty="0"/>
              <a:t>Festivals, fairs, arts and crafts, folk dances, music, cuisine, and lifestyles form a major part of Gujarat's cultural background.</a:t>
            </a:r>
          </a:p>
          <a:p>
            <a:r>
              <a:rPr lang="en-US" sz="1400" dirty="0"/>
              <a:t>The culture of Gujarat is homely and blended with values and moral characteristics.</a:t>
            </a:r>
          </a:p>
        </p:txBody>
      </p:sp>
    </p:spTree>
    <p:extLst>
      <p:ext uri="{BB962C8B-B14F-4D97-AF65-F5344CB8AC3E}">
        <p14:creationId xmlns:p14="http://schemas.microsoft.com/office/powerpoint/2010/main" val="209900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0" y="2944368"/>
            <a:ext cx="5864352" cy="3621024"/>
          </a:xfrm>
        </p:spPr>
        <p:txBody>
          <a:bodyPr anchor="b">
            <a:normAutofit/>
          </a:bodyPr>
          <a:lstStyle/>
          <a:p>
            <a:r>
              <a:rPr lang="en-US" dirty="0"/>
              <a:t>LANGUAGES</a:t>
            </a:r>
          </a:p>
        </p:txBody>
      </p:sp>
      <p:pic>
        <p:nvPicPr>
          <p:cNvPr id="7" name="Picture Placeholder 6" descr="A book cover with a tree&#10;&#10;Description automatically generated">
            <a:extLst>
              <a:ext uri="{FF2B5EF4-FFF2-40B4-BE49-F238E27FC236}">
                <a16:creationId xmlns:a16="http://schemas.microsoft.com/office/drawing/2014/main" id="{1F2F82BB-DD45-0916-CA02-E34008E9438D}"/>
              </a:ext>
            </a:extLst>
          </p:cNvPr>
          <p:cNvPicPr>
            <a:picLocks noChangeAspect="1"/>
          </p:cNvPicPr>
          <p:nvPr/>
        </p:nvPicPr>
        <p:blipFill>
          <a:blip r:embed="rId2"/>
          <a:srcRect l="3161" r="3161"/>
          <a:stretch>
            <a:fillRect/>
          </a:stretch>
        </p:blipFill>
        <p:spPr>
          <a:xfrm>
            <a:off x="7001256" y="0"/>
            <a:ext cx="5190744" cy="6873240"/>
          </a:xfrm>
          <a:prstGeom prst="rect">
            <a:avLst/>
          </a:prstGeom>
        </p:spPr>
      </p:pic>
    </p:spTree>
    <p:extLst>
      <p:ext uri="{BB962C8B-B14F-4D97-AF65-F5344CB8AC3E}">
        <p14:creationId xmlns:p14="http://schemas.microsoft.com/office/powerpoint/2010/main" val="4254669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graphicFrame>
        <p:nvGraphicFramePr>
          <p:cNvPr id="8" name="Text Placeholder 5">
            <a:extLst>
              <a:ext uri="{FF2B5EF4-FFF2-40B4-BE49-F238E27FC236}">
                <a16:creationId xmlns:a16="http://schemas.microsoft.com/office/drawing/2014/main" id="{0759BF19-7CB0-23E5-E0F6-270D39882AE5}"/>
              </a:ext>
            </a:extLst>
          </p:cNvPr>
          <p:cNvGraphicFramePr/>
          <p:nvPr>
            <p:extLst>
              <p:ext uri="{D42A27DB-BD31-4B8C-83A1-F6EECF244321}">
                <p14:modId xmlns:p14="http://schemas.microsoft.com/office/powerpoint/2010/main" val="2134234908"/>
              </p:ext>
            </p:extLst>
          </p:nvPr>
        </p:nvGraphicFramePr>
        <p:xfrm>
          <a:off x="4818571" y="1655064"/>
          <a:ext cx="6766877" cy="390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close-up of words&#10;&#10;Description automatically generated">
            <a:extLst>
              <a:ext uri="{FF2B5EF4-FFF2-40B4-BE49-F238E27FC236}">
                <a16:creationId xmlns:a16="http://schemas.microsoft.com/office/drawing/2014/main" id="{B1CC1D86-E6BE-8B3B-F51B-0D04261DF153}"/>
              </a:ext>
            </a:extLst>
          </p:cNvPr>
          <p:cNvPicPr>
            <a:picLocks noChangeAspect="1"/>
          </p:cNvPicPr>
          <p:nvPr/>
        </p:nvPicPr>
        <p:blipFill>
          <a:blip r:embed="rId7"/>
          <a:stretch>
            <a:fillRect/>
          </a:stretch>
        </p:blipFill>
        <p:spPr>
          <a:xfrm>
            <a:off x="77718" y="2290342"/>
            <a:ext cx="4740853" cy="2631518"/>
          </a:xfrm>
          <a:prstGeom prst="rect">
            <a:avLst/>
          </a:prstGeom>
        </p:spPr>
      </p:pic>
    </p:spTree>
    <p:extLst>
      <p:ext uri="{BB962C8B-B14F-4D97-AF65-F5344CB8AC3E}">
        <p14:creationId xmlns:p14="http://schemas.microsoft.com/office/powerpoint/2010/main" val="1323198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0" y="2944368"/>
            <a:ext cx="5864352" cy="3621024"/>
          </a:xfrm>
        </p:spPr>
        <p:txBody>
          <a:bodyPr anchor="b">
            <a:normAutofit/>
          </a:bodyPr>
          <a:lstStyle/>
          <a:p>
            <a:r>
              <a:rPr lang="en-US" dirty="0"/>
              <a:t>Costumes</a:t>
            </a:r>
          </a:p>
        </p:txBody>
      </p:sp>
      <p:pic>
        <p:nvPicPr>
          <p:cNvPr id="4" name="Picture 3" descr="A couple of dolls on a table&#10;&#10;Description automatically generated">
            <a:extLst>
              <a:ext uri="{FF2B5EF4-FFF2-40B4-BE49-F238E27FC236}">
                <a16:creationId xmlns:a16="http://schemas.microsoft.com/office/drawing/2014/main" id="{4FB164C8-02D1-1493-55C4-44D1B9167BA1}"/>
              </a:ext>
            </a:extLst>
          </p:cNvPr>
          <p:cNvPicPr>
            <a:picLocks noChangeAspect="1"/>
          </p:cNvPicPr>
          <p:nvPr/>
        </p:nvPicPr>
        <p:blipFill rotWithShape="1">
          <a:blip r:embed="rId2"/>
          <a:srcRect r="3774"/>
          <a:stretch/>
        </p:blipFill>
        <p:spPr>
          <a:xfrm>
            <a:off x="7022592" y="0"/>
            <a:ext cx="5169408" cy="6858000"/>
          </a:xfrm>
          <a:prstGeom prst="rect">
            <a:avLst/>
          </a:prstGeom>
        </p:spPr>
      </p:pic>
    </p:spTree>
    <p:extLst>
      <p:ext uri="{BB962C8B-B14F-4D97-AF65-F5344CB8AC3E}">
        <p14:creationId xmlns:p14="http://schemas.microsoft.com/office/powerpoint/2010/main" val="1449943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dirty="0"/>
          </a:p>
        </p:txBody>
      </p:sp>
      <p:sp>
        <p:nvSpPr>
          <p:cNvPr id="6" name="Text Placeholder 5">
            <a:extLst>
              <a:ext uri="{FF2B5EF4-FFF2-40B4-BE49-F238E27FC236}">
                <a16:creationId xmlns:a16="http://schemas.microsoft.com/office/drawing/2014/main" id="{C5333B80-8AA4-9A4F-57D0-775922C0B9A3}"/>
              </a:ext>
            </a:extLst>
          </p:cNvPr>
          <p:cNvSpPr>
            <a:spLocks noGrp="1"/>
          </p:cNvSpPr>
          <p:nvPr>
            <p:ph type="body" sz="quarter" idx="13"/>
          </p:nvPr>
        </p:nvSpPr>
        <p:spPr>
          <a:xfrm>
            <a:off x="911352" y="1682496"/>
            <a:ext cx="8662416" cy="5175504"/>
          </a:xfrm>
        </p:spPr>
        <p:txBody>
          <a:bodyPr>
            <a:noAutofit/>
          </a:bodyPr>
          <a:lstStyle/>
          <a:p>
            <a:r>
              <a:rPr lang="en-US" sz="1600" dirty="0"/>
              <a:t>The costumes in Gujarat vary based on whether people live in rural or urban areas.</a:t>
            </a:r>
          </a:p>
          <a:p>
            <a:r>
              <a:rPr lang="en-US" sz="1600" dirty="0"/>
              <a:t>Men in Gujarat generally wear trousers and shirts or t-shirts.</a:t>
            </a:r>
          </a:p>
          <a:p>
            <a:r>
              <a:rPr lang="en-US" sz="1600" dirty="0"/>
              <a:t>Younger women in Gujarat often wear western outfits like skirts, dresses, and jeans.</a:t>
            </a:r>
          </a:p>
          <a:p>
            <a:r>
              <a:rPr lang="en-US" sz="1600" dirty="0"/>
              <a:t>Older women in Gujarat typically wear saris or salwar </a:t>
            </a:r>
            <a:r>
              <a:rPr lang="en-US" sz="1600" b="1" dirty="0"/>
              <a:t>Kamiz</a:t>
            </a:r>
            <a:r>
              <a:rPr lang="en-US" sz="1600" dirty="0"/>
              <a:t>.</a:t>
            </a:r>
          </a:p>
          <a:p>
            <a:r>
              <a:rPr lang="en-US" sz="1600" dirty="0"/>
              <a:t>In rural parts of Gujarat, people often wear </a:t>
            </a:r>
            <a:r>
              <a:rPr lang="en-US" sz="1600" b="1" dirty="0"/>
              <a:t>Dhotis</a:t>
            </a:r>
            <a:r>
              <a:rPr lang="en-US" sz="1600" dirty="0"/>
              <a:t> and </a:t>
            </a:r>
            <a:r>
              <a:rPr lang="en-US" sz="1600" b="1" dirty="0"/>
              <a:t>Kurtas</a:t>
            </a:r>
            <a:r>
              <a:rPr lang="en-US" sz="1600" dirty="0"/>
              <a:t> or </a:t>
            </a:r>
            <a:r>
              <a:rPr lang="en-US" sz="1600" b="1" dirty="0" err="1"/>
              <a:t>Bandis</a:t>
            </a:r>
            <a:r>
              <a:rPr lang="en-US" sz="1600" dirty="0"/>
              <a:t>.</a:t>
            </a:r>
          </a:p>
          <a:p>
            <a:r>
              <a:rPr lang="en-US" sz="1600" dirty="0"/>
              <a:t>Traditional outfits like </a:t>
            </a:r>
            <a:r>
              <a:rPr lang="en-US" sz="1600" b="1" dirty="0"/>
              <a:t>Chania Choli</a:t>
            </a:r>
            <a:r>
              <a:rPr lang="en-US" sz="1600" dirty="0"/>
              <a:t> are worn by women and </a:t>
            </a:r>
            <a:r>
              <a:rPr lang="en-US" sz="1600" b="1" dirty="0" err="1"/>
              <a:t>Kedia</a:t>
            </a:r>
            <a:r>
              <a:rPr lang="en-US" sz="1600" dirty="0"/>
              <a:t> dress by men in rural areas or during cultural festivals, i.e., Navratri Mahotsav.</a:t>
            </a:r>
          </a:p>
          <a:p>
            <a:r>
              <a:rPr lang="en-US" sz="1600" dirty="0"/>
              <a:t>The region of Kutch has a distinctive traditional outfit adorned by women known as </a:t>
            </a:r>
            <a:r>
              <a:rPr lang="en-US" sz="1600" b="1" dirty="0" err="1"/>
              <a:t>Abhas</a:t>
            </a:r>
            <a:r>
              <a:rPr lang="en-US" sz="1600" dirty="0"/>
              <a:t>. </a:t>
            </a:r>
          </a:p>
        </p:txBody>
      </p:sp>
    </p:spTree>
    <p:extLst>
      <p:ext uri="{BB962C8B-B14F-4D97-AF65-F5344CB8AC3E}">
        <p14:creationId xmlns:p14="http://schemas.microsoft.com/office/powerpoint/2010/main" val="179602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0" y="2944368"/>
            <a:ext cx="5864352" cy="3621024"/>
          </a:xfrm>
        </p:spPr>
        <p:txBody>
          <a:bodyPr anchor="b">
            <a:normAutofit/>
          </a:bodyPr>
          <a:lstStyle/>
          <a:p>
            <a:r>
              <a:rPr lang="en-US" dirty="0"/>
              <a:t>FOOD</a:t>
            </a:r>
          </a:p>
        </p:txBody>
      </p:sp>
      <p:pic>
        <p:nvPicPr>
          <p:cNvPr id="5" name="Picture 4" descr="A plate of food on a table&#10;&#10;Description automatically generated">
            <a:extLst>
              <a:ext uri="{FF2B5EF4-FFF2-40B4-BE49-F238E27FC236}">
                <a16:creationId xmlns:a16="http://schemas.microsoft.com/office/drawing/2014/main" id="{B315FEC2-3EC0-4B1C-85FF-C2A6D887130B}"/>
              </a:ext>
            </a:extLst>
          </p:cNvPr>
          <p:cNvPicPr>
            <a:picLocks noChangeAspect="1"/>
          </p:cNvPicPr>
          <p:nvPr/>
        </p:nvPicPr>
        <p:blipFill>
          <a:blip r:embed="rId2"/>
          <a:stretch>
            <a:fillRect/>
          </a:stretch>
        </p:blipFill>
        <p:spPr>
          <a:xfrm rot="5400000">
            <a:off x="6463146" y="1129145"/>
            <a:ext cx="6858000" cy="4599710"/>
          </a:xfrm>
          <a:prstGeom prst="rect">
            <a:avLst/>
          </a:prstGeom>
        </p:spPr>
      </p:pic>
    </p:spTree>
    <p:extLst>
      <p:ext uri="{BB962C8B-B14F-4D97-AF65-F5344CB8AC3E}">
        <p14:creationId xmlns:p14="http://schemas.microsoft.com/office/powerpoint/2010/main" val="35323431"/>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75</TotalTime>
  <Words>864</Words>
  <Application>Microsoft Office PowerPoint</Application>
  <PresentationFormat>Widescreen</PresentationFormat>
  <Paragraphs>66</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 Light</vt:lpstr>
      <vt:lpstr>Calibri</vt:lpstr>
      <vt:lpstr>manrope</vt:lpstr>
      <vt:lpstr>manrope bold</vt:lpstr>
      <vt:lpstr>Posterama</vt:lpstr>
      <vt:lpstr>Custom</vt:lpstr>
      <vt:lpstr>RICH and Varied culture of Gujarat</vt:lpstr>
      <vt:lpstr>Agenda </vt:lpstr>
      <vt:lpstr>Introduction</vt:lpstr>
      <vt:lpstr>PowerPoint Presentation</vt:lpstr>
      <vt:lpstr>LANGUAGES</vt:lpstr>
      <vt:lpstr>PowerPoint Presentation</vt:lpstr>
      <vt:lpstr>Costumes</vt:lpstr>
      <vt:lpstr>PowerPoint Presentation</vt:lpstr>
      <vt:lpstr>FOOD</vt:lpstr>
      <vt:lpstr>PowerPoint Presentation</vt:lpstr>
      <vt:lpstr>Gujarati Cinema</vt:lpstr>
      <vt:lpstr>PowerPoint Presentation</vt:lpstr>
      <vt:lpstr>Fairs and Festivals</vt:lpstr>
      <vt:lpstr>PowerPoint Presentation</vt:lpstr>
      <vt:lpstr>Dance forms</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RICH and Varied culture  of gujarat</dc:title>
  <dc:creator>Ujjwal S Sharma</dc:creator>
  <cp:lastModifiedBy>Ujjwal S Sharma</cp:lastModifiedBy>
  <cp:revision>2</cp:revision>
  <dcterms:created xsi:type="dcterms:W3CDTF">2024-07-06T09:30:23Z</dcterms:created>
  <dcterms:modified xsi:type="dcterms:W3CDTF">2024-07-06T10:45:37Z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